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6858000" cx="12192000"/>
  <p:notesSz cx="6858000" cy="9144000"/>
  <p:embeddedFontLst>
    <p:embeddedFont>
      <p:font typeface="Arial Black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1" roundtripDataSignature="AMtx7mgJgaJ4mPFmXMG/Ka0N0oS5fV1t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01E1A73-FEBD-440E-92DC-9ABD0F66EF6B}">
  <a:tblStyle styleId="{D01E1A73-FEBD-440E-92DC-9ABD0F66EF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4EAA466E-10EB-4B58-A496-4996571E694C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alBlack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5.jpg>
</file>

<file path=ppt/media/image6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Hi,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We are Team 4D Tensor</a:t>
            </a:r>
            <a:endParaRPr/>
          </a:p>
        </p:txBody>
      </p:sp>
      <p:sp>
        <p:nvSpPr>
          <p:cNvPr id="56" name="Google Shape;5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3acbddbe14_1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23acbddbe14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</a:rPr>
              <a:t>20 seconds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-US" sz="1200">
                <a:solidFill>
                  <a:schemeClr val="dk1"/>
                </a:solidFill>
              </a:rPr>
              <a:t>Content is equivalently preserved in Cascade Style Transfer as in Multi-objective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-US" sz="1200">
                <a:solidFill>
                  <a:schemeClr val="dk1"/>
                </a:solidFill>
              </a:rPr>
              <a:t>Style qualities like Color palette and patterns like lines edges and patterns are preserved more in CST true to our hypothesis.</a:t>
            </a:r>
            <a:endParaRPr sz="5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372bbf7845_0_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2372bbf784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 sz="1400">
                <a:solidFill>
                  <a:schemeClr val="dk1"/>
                </a:solidFill>
              </a:rPr>
              <a:t>Extending cascade style </a:t>
            </a:r>
            <a:r>
              <a:rPr b="1" lang="en-US" sz="1400">
                <a:solidFill>
                  <a:schemeClr val="dk1"/>
                </a:solidFill>
              </a:rPr>
              <a:t>alternate</a:t>
            </a:r>
            <a:r>
              <a:rPr lang="en-US" sz="1400">
                <a:solidFill>
                  <a:schemeClr val="dk1"/>
                </a:solidFill>
              </a:rPr>
              <a:t> </a:t>
            </a:r>
            <a:r>
              <a:rPr b="1" lang="en-US" sz="1400">
                <a:solidFill>
                  <a:schemeClr val="dk1"/>
                </a:solidFill>
              </a:rPr>
              <a:t>architecture </a:t>
            </a:r>
            <a:r>
              <a:rPr lang="en-US" sz="1400">
                <a:solidFill>
                  <a:schemeClr val="dk1"/>
                </a:solidFill>
              </a:rPr>
              <a:t>approaches like Parallel Style Transfer and extend to multiple images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 sz="1400">
                <a:solidFill>
                  <a:schemeClr val="dk1"/>
                </a:solidFill>
              </a:rPr>
              <a:t>Additionally enhancing the image based on user feedback mapping to metrics and user study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372bbf7845_0_1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2372bbf784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372bbf784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2372bbf78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14c45d36f2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g214c45d36f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Neural Style Transfer (NST) is a successful method of applying the style of one image to the content of another image that has room to grow in stability, quality, flexibility, and evaluation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Cascade style transfer is a method that has been used to transfer multiple styles to a single content image with the intent of improving quality and flexibility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In the past, evaluation of NSTs has been done using three factors: content fidelity, global effects, and local patterns, and user feedback has been incorporated by modifying the loss function to include user preferences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A Multi-objective network is an architecture that has been used to optimize multiple objectives at once (such as content preservation and style transfer)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38a125a01a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238a125a01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Font typeface="Arial"/>
              <a:buNone/>
            </a:pPr>
            <a:r>
              <a:rPr lang="en-US"/>
              <a:t>40 seconds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3acbddbe14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23acbddbe1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40 seconds - entire time 1 min 15sec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3acbddbe14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3acbddbe1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372bbf7845_0_1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2372bbf7845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45 seconds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3a2db7879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23a2db787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25 seconds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39625c9571_0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239625c957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000">
                <a:solidFill>
                  <a:schemeClr val="dk1"/>
                </a:solidFill>
              </a:rPr>
              <a:t>30 seconds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</a:rPr>
              <a:t>Observations</a:t>
            </a:r>
            <a:r>
              <a:rPr lang="en-US" sz="1000">
                <a:solidFill>
                  <a:schemeClr val="dk1"/>
                </a:solidFill>
              </a:rPr>
              <a:t> for the metrics CST VS MO described were that : 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Content Fidelity increased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Global Effects Slightly in both directions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Local Patterns Decreased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In parallel to the metrics when asked to users :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In each category larger percentages were picked towards Cascaded Networks 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Especially in third question for LP, None picked MO networks and favoured CST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And finally Overall Winner was Cascade Network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372bbf7845_0_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2372bbf7845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35 seconds</a:t>
            </a:r>
            <a:endParaRPr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CF values are independent and match our hypothesis as are mutually exclusive and within the bounds preserving content fairly. </a:t>
            </a:r>
            <a:br>
              <a:rPr lang="en-US" sz="1000">
                <a:solidFill>
                  <a:schemeClr val="dk1"/>
                </a:solidFill>
              </a:rPr>
            </a:br>
            <a:r>
              <a:rPr lang="en-US" sz="1000">
                <a:solidFill>
                  <a:schemeClr val="dk1"/>
                </a:solidFill>
              </a:rPr>
              <a:t>We can see they are independent as users could pick multiple options.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GE slightly varies in both directions, matching color palette-texture expectations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LP Decreases, but everyone picked CST against that parameter, with 0 MO picks.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-US" sz="1000">
                <a:solidFill>
                  <a:schemeClr val="dk1"/>
                </a:solidFill>
              </a:rPr>
              <a:t>Blue area denotes MO and rest is CASCADE and we can clearly see those areas are higher on the outer circle as well as coherent to inner circle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ctrTitle"/>
          </p:nvPr>
        </p:nvSpPr>
        <p:spPr>
          <a:xfrm>
            <a:off x="612648" y="3293316"/>
            <a:ext cx="5509071" cy="1508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ts val="3600"/>
              <a:buFont typeface="Arial Black"/>
              <a:buNone/>
              <a:defRPr sz="3600">
                <a:solidFill>
                  <a:srgbClr val="FFCC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14"/>
          <p:cNvSpPr txBox="1"/>
          <p:nvPr>
            <p:ph idx="1" type="subTitle"/>
          </p:nvPr>
        </p:nvSpPr>
        <p:spPr>
          <a:xfrm>
            <a:off x="612648" y="4864061"/>
            <a:ext cx="5509071" cy="10001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id="12" name="Google Shape;1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7074" y="6176963"/>
            <a:ext cx="983152" cy="614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393" y="196972"/>
            <a:ext cx="3461238" cy="1009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title"/>
          </p:nvPr>
        </p:nvSpPr>
        <p:spPr>
          <a:xfrm>
            <a:off x="612647" y="365760"/>
            <a:ext cx="10972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2800"/>
              <a:buFont typeface="Arial Black"/>
              <a:buNone/>
              <a:defRPr sz="2800">
                <a:solidFill>
                  <a:srgbClr val="FFC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" type="body"/>
          </p:nvPr>
        </p:nvSpPr>
        <p:spPr>
          <a:xfrm>
            <a:off x="612647" y="1810512"/>
            <a:ext cx="10972800" cy="4365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7" name="Google Shape;17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7074" y="6176963"/>
            <a:ext cx="983152" cy="614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ivider ">
  <p:cSld name="Section Divider ">
    <p:bg>
      <p:bgPr>
        <a:solidFill>
          <a:schemeClr val="dk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18"/>
          <p:cNvCxnSpPr/>
          <p:nvPr/>
        </p:nvCxnSpPr>
        <p:spPr>
          <a:xfrm>
            <a:off x="640080" y="4833257"/>
            <a:ext cx="3773731" cy="0"/>
          </a:xfrm>
          <a:prstGeom prst="straightConnector1">
            <a:avLst/>
          </a:prstGeom>
          <a:noFill/>
          <a:ln cap="flat" cmpd="sng" w="50800">
            <a:solidFill>
              <a:srgbClr val="FFC0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" name="Google Shape;20;p18"/>
          <p:cNvSpPr txBox="1"/>
          <p:nvPr>
            <p:ph idx="1" type="body"/>
          </p:nvPr>
        </p:nvSpPr>
        <p:spPr>
          <a:xfrm>
            <a:off x="612648" y="4050792"/>
            <a:ext cx="4518025" cy="676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solidFill>
                  <a:schemeClr val="dk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solidFill>
                  <a:schemeClr val="dk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1" name="Google Shape;2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7074" y="6176963"/>
            <a:ext cx="983152" cy="614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 - Photo w/ Title and Content">
  <p:cSld name="2 Column - Photo w/ Title and Content">
    <p:bg>
      <p:bgPr>
        <a:solidFill>
          <a:schemeClr val="dk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1"/>
          <p:cNvSpPr/>
          <p:nvPr>
            <p:ph idx="2" type="pic"/>
          </p:nvPr>
        </p:nvSpPr>
        <p:spPr>
          <a:xfrm>
            <a:off x="612648" y="365760"/>
            <a:ext cx="5760720" cy="5674995"/>
          </a:xfrm>
          <a:prstGeom prst="rect">
            <a:avLst/>
          </a:prstGeom>
          <a:noFill/>
          <a:ln>
            <a:noFill/>
          </a:ln>
        </p:spPr>
      </p:sp>
      <p:pic>
        <p:nvPicPr>
          <p:cNvPr id="24" name="Google Shape;24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7074" y="6176963"/>
            <a:ext cx="983152" cy="61447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1"/>
          <p:cNvSpPr txBox="1"/>
          <p:nvPr>
            <p:ph idx="1" type="body"/>
          </p:nvPr>
        </p:nvSpPr>
        <p:spPr>
          <a:xfrm>
            <a:off x="6562724" y="365760"/>
            <a:ext cx="5016629" cy="761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C00"/>
              </a:buClr>
              <a:buSzPts val="2000"/>
              <a:buNone/>
              <a:defRPr sz="2000">
                <a:solidFill>
                  <a:srgbClr val="FFCC0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3" type="body"/>
          </p:nvPr>
        </p:nvSpPr>
        <p:spPr>
          <a:xfrm>
            <a:off x="6562724" y="1298448"/>
            <a:ext cx="5016629" cy="47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 - Photo w/ Title and Content">
  <p:cSld name="2 Column - Photo w/ Title and Content">
    <p:bg>
      <p:bgPr>
        <a:solidFill>
          <a:schemeClr val="lt1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5923" y="6176963"/>
            <a:ext cx="983152" cy="61545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27"/>
          <p:cNvSpPr/>
          <p:nvPr>
            <p:ph idx="2" type="pic"/>
          </p:nvPr>
        </p:nvSpPr>
        <p:spPr>
          <a:xfrm>
            <a:off x="612648" y="365760"/>
            <a:ext cx="5760720" cy="5678424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27"/>
          <p:cNvSpPr txBox="1"/>
          <p:nvPr>
            <p:ph idx="1" type="body"/>
          </p:nvPr>
        </p:nvSpPr>
        <p:spPr>
          <a:xfrm>
            <a:off x="6559296" y="365760"/>
            <a:ext cx="5020056" cy="7589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  <a:defRPr b="1" i="0" sz="2000">
                <a:solidFill>
                  <a:srgbClr val="99000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7"/>
          <p:cNvSpPr txBox="1"/>
          <p:nvPr>
            <p:ph idx="3" type="body"/>
          </p:nvPr>
        </p:nvSpPr>
        <p:spPr>
          <a:xfrm>
            <a:off x="6559296" y="1300797"/>
            <a:ext cx="5020056" cy="474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 txBox="1"/>
          <p:nvPr>
            <p:ph type="title"/>
          </p:nvPr>
        </p:nvSpPr>
        <p:spPr>
          <a:xfrm>
            <a:off x="609600" y="365760"/>
            <a:ext cx="10972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800"/>
              <a:buFont typeface="Arial Black"/>
              <a:buNone/>
              <a:defRPr sz="2800">
                <a:solidFill>
                  <a:srgbClr val="99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9" name="Google Shape;39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5923" y="6176963"/>
            <a:ext cx="983152" cy="615453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4"/>
          <p:cNvSpPr txBox="1"/>
          <p:nvPr>
            <p:ph idx="1" type="body"/>
          </p:nvPr>
        </p:nvSpPr>
        <p:spPr>
          <a:xfrm>
            <a:off x="609600" y="1810512"/>
            <a:ext cx="10972800" cy="43616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 - Text and Object ">
  <p:cSld name="2 Column - Text and Object 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5923" y="6176963"/>
            <a:ext cx="983152" cy="615453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6"/>
          <p:cNvSpPr txBox="1"/>
          <p:nvPr>
            <p:ph type="title"/>
          </p:nvPr>
        </p:nvSpPr>
        <p:spPr>
          <a:xfrm>
            <a:off x="612648" y="365760"/>
            <a:ext cx="10972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800"/>
              <a:buFont typeface="Arial Black"/>
              <a:buNone/>
              <a:defRPr sz="2800">
                <a:solidFill>
                  <a:srgbClr val="99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6"/>
          <p:cNvSpPr txBox="1"/>
          <p:nvPr>
            <p:ph idx="1" type="body"/>
          </p:nvPr>
        </p:nvSpPr>
        <p:spPr>
          <a:xfrm>
            <a:off x="6184394" y="1825625"/>
            <a:ext cx="539496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6"/>
          <p:cNvSpPr txBox="1"/>
          <p:nvPr>
            <p:ph idx="2" type="body"/>
          </p:nvPr>
        </p:nvSpPr>
        <p:spPr>
          <a:xfrm>
            <a:off x="612647" y="1825625"/>
            <a:ext cx="539496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3"/>
          <p:cNvSpPr txBox="1"/>
          <p:nvPr>
            <p:ph type="ctrTitle"/>
          </p:nvPr>
        </p:nvSpPr>
        <p:spPr>
          <a:xfrm>
            <a:off x="612648" y="3293316"/>
            <a:ext cx="5509071" cy="1508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600"/>
              <a:buFont typeface="Arial Black"/>
              <a:buNone/>
              <a:defRPr sz="3600">
                <a:solidFill>
                  <a:srgbClr val="99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" type="subTitle"/>
          </p:nvPr>
        </p:nvSpPr>
        <p:spPr>
          <a:xfrm>
            <a:off x="612648" y="4864061"/>
            <a:ext cx="5509071" cy="10001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id="49" name="Google Shape;49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4042" y="129828"/>
            <a:ext cx="3756819" cy="1174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Divider">
  <p:cSld name="Section Divi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5923" y="6176963"/>
            <a:ext cx="983152" cy="6154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" name="Google Shape;52;p25"/>
          <p:cNvCxnSpPr/>
          <p:nvPr/>
        </p:nvCxnSpPr>
        <p:spPr>
          <a:xfrm>
            <a:off x="640080" y="4833257"/>
            <a:ext cx="3773731" cy="0"/>
          </a:xfrm>
          <a:prstGeom prst="straightConnector1">
            <a:avLst/>
          </a:prstGeom>
          <a:noFill/>
          <a:ln cap="flat" cmpd="sng" w="50800">
            <a:solidFill>
              <a:srgbClr val="9900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3" name="Google Shape;53;p25"/>
          <p:cNvSpPr txBox="1"/>
          <p:nvPr>
            <p:ph idx="1" type="body"/>
          </p:nvPr>
        </p:nvSpPr>
        <p:spPr>
          <a:xfrm>
            <a:off x="612648" y="4041648"/>
            <a:ext cx="6194425" cy="6997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i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99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2"/>
          <p:cNvPicPr preferRelativeResize="0"/>
          <p:nvPr/>
        </p:nvPicPr>
        <p:blipFill rotWithShape="1">
          <a:blip r:embed="rId1">
            <a:alphaModFix amt="35000"/>
          </a:blip>
          <a:srcRect b="0" l="0" r="0" t="0"/>
          <a:stretch/>
        </p:blipFill>
        <p:spPr>
          <a:xfrm>
            <a:off x="4870613" y="-623226"/>
            <a:ext cx="8104451" cy="81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2"/>
          <p:cNvSpPr txBox="1"/>
          <p:nvPr>
            <p:ph type="title"/>
          </p:nvPr>
        </p:nvSpPr>
        <p:spPr>
          <a:xfrm>
            <a:off x="612648" y="365125"/>
            <a:ext cx="10972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2800"/>
              <a:buFont typeface="Arial Black"/>
              <a:buNone/>
              <a:defRPr b="0" i="0" sz="2800" u="none" cap="none" strike="noStrike">
                <a:solidFill>
                  <a:srgbClr val="FFC00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" type="body"/>
          </p:nvPr>
        </p:nvSpPr>
        <p:spPr>
          <a:xfrm>
            <a:off x="612648" y="1825625"/>
            <a:ext cx="10972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22"/>
          <p:cNvPicPr preferRelativeResize="0"/>
          <p:nvPr/>
        </p:nvPicPr>
        <p:blipFill rotWithShape="1">
          <a:blip r:embed="rId1">
            <a:alphaModFix amt="5000"/>
          </a:blip>
          <a:srcRect b="0" l="0" r="0" t="0"/>
          <a:stretch/>
        </p:blipFill>
        <p:spPr>
          <a:xfrm>
            <a:off x="4862146" y="-623226"/>
            <a:ext cx="8104451" cy="81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2"/>
          <p:cNvSpPr txBox="1"/>
          <p:nvPr>
            <p:ph type="title"/>
          </p:nvPr>
        </p:nvSpPr>
        <p:spPr>
          <a:xfrm>
            <a:off x="612648" y="365125"/>
            <a:ext cx="10972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800"/>
              <a:buFont typeface="Arial Black"/>
              <a:buNone/>
              <a:defRPr b="1" i="0" sz="2800" u="none" cap="none" strike="noStrike">
                <a:solidFill>
                  <a:srgbClr val="99000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22"/>
          <p:cNvSpPr txBox="1"/>
          <p:nvPr>
            <p:ph idx="1" type="body"/>
          </p:nvPr>
        </p:nvSpPr>
        <p:spPr>
          <a:xfrm>
            <a:off x="612648" y="1825625"/>
            <a:ext cx="10972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31" name="Google Shape;31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5923" y="6176963"/>
            <a:ext cx="983152" cy="61545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3"/>
    <p:sldLayoutId id="2147483655" r:id="rId4"/>
    <p:sldLayoutId id="2147483656" r:id="rId5"/>
    <p:sldLayoutId id="2147483657" r:id="rId6"/>
    <p:sldLayoutId id="2147483658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cs231n.stanford.edu/reports/2017/pdfs/428.pdf" TargetMode="External"/><Relationship Id="rId4" Type="http://schemas.openxmlformats.org/officeDocument/2006/relationships/hyperlink" Target="https://www.sciencedirect.com/science/article/abs/pii/S1077314221000473?via%3Dihub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Relationship Id="rId4" Type="http://schemas.openxmlformats.org/officeDocument/2006/relationships/image" Target="../media/image8.jpg"/><Relationship Id="rId5" Type="http://schemas.openxmlformats.org/officeDocument/2006/relationships/image" Target="../media/image5.jpg"/><Relationship Id="rId6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>
            <p:ph type="ctrTitle"/>
          </p:nvPr>
        </p:nvSpPr>
        <p:spPr>
          <a:xfrm>
            <a:off x="3100413" y="1356321"/>
            <a:ext cx="6082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Arial Black"/>
              <a:buNone/>
            </a:pPr>
            <a:r>
              <a:rPr lang="en-US" sz="32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Extensions to Neural Style Transfer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9" name="Google Shape;5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92938" y="2213075"/>
            <a:ext cx="5097125" cy="20635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"/>
          <p:cNvSpPr txBox="1"/>
          <p:nvPr>
            <p:ph idx="1" type="subTitle"/>
          </p:nvPr>
        </p:nvSpPr>
        <p:spPr>
          <a:xfrm>
            <a:off x="1982163" y="4404050"/>
            <a:ext cx="8318700" cy="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</a:pPr>
            <a:r>
              <a:rPr lang="en-US" sz="2025"/>
              <a:t>Team : 4D Tensor</a:t>
            </a:r>
            <a:endParaRPr sz="2025"/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</a:pPr>
            <a:r>
              <a:rPr lang="en-US" sz="1825"/>
              <a:t>Praveen Iyer, Sneha Bandi, Swarnita Venkatraman, Neha Chawla </a:t>
            </a:r>
            <a:endParaRPr sz="1825"/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</a:pPr>
            <a:r>
              <a:t/>
            </a:r>
            <a:endParaRPr sz="2025"/>
          </a:p>
        </p:txBody>
      </p:sp>
      <p:sp>
        <p:nvSpPr>
          <p:cNvPr id="61" name="Google Shape;61;p1"/>
          <p:cNvSpPr txBox="1"/>
          <p:nvPr/>
        </p:nvSpPr>
        <p:spPr>
          <a:xfrm>
            <a:off x="8428875" y="330950"/>
            <a:ext cx="3721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CSCI 566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Deep Learning and its Applications</a:t>
            </a:r>
            <a:endParaRPr b="0" i="0" sz="1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4754775" y="5828600"/>
            <a:ext cx="277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Guiding TA: Bingjie Tang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3acbddbe14_1_68"/>
          <p:cNvSpPr txBox="1"/>
          <p:nvPr>
            <p:ph idx="1" type="body"/>
          </p:nvPr>
        </p:nvSpPr>
        <p:spPr>
          <a:xfrm>
            <a:off x="411150" y="834750"/>
            <a:ext cx="69549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Conclusion</a:t>
            </a:r>
            <a:endParaRPr b="0" sz="2800"/>
          </a:p>
        </p:txBody>
      </p:sp>
      <p:sp>
        <p:nvSpPr>
          <p:cNvPr id="172" name="Google Shape;172;g23acbddbe14_1_68"/>
          <p:cNvSpPr txBox="1"/>
          <p:nvPr>
            <p:ph idx="3" type="body"/>
          </p:nvPr>
        </p:nvSpPr>
        <p:spPr>
          <a:xfrm>
            <a:off x="411150" y="1794025"/>
            <a:ext cx="10481700" cy="226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Content is </a:t>
            </a:r>
            <a:r>
              <a:rPr b="1" lang="en-US"/>
              <a:t>equivalently preserved</a:t>
            </a:r>
            <a:r>
              <a:rPr lang="en-US"/>
              <a:t> in Cascade Style Transfer as in Multi-objective</a:t>
            </a:r>
            <a:endParaRPr/>
          </a:p>
          <a:p>
            <a:pPr indent="-3429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Style </a:t>
            </a:r>
            <a:r>
              <a:rPr b="1" lang="en-US"/>
              <a:t>qualities</a:t>
            </a:r>
            <a:r>
              <a:rPr lang="en-US"/>
              <a:t> like Color palette and texture is </a:t>
            </a:r>
            <a:r>
              <a:rPr b="1" lang="en-US"/>
              <a:t>more preserved</a:t>
            </a:r>
            <a:r>
              <a:rPr lang="en-US"/>
              <a:t>, true to our hypothesis</a:t>
            </a:r>
            <a:endParaRPr/>
          </a:p>
          <a:p>
            <a:pPr indent="-3429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Style </a:t>
            </a:r>
            <a:r>
              <a:rPr b="1" lang="en-US"/>
              <a:t>patterns</a:t>
            </a:r>
            <a:r>
              <a:rPr lang="en-US"/>
              <a:t> like lines edges and patterns are </a:t>
            </a:r>
            <a:r>
              <a:rPr b="1" lang="en-US"/>
              <a:t>significantly preserved</a:t>
            </a:r>
            <a:r>
              <a:rPr lang="en-US"/>
              <a:t> in Cascade Style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372bbf7845_0_95"/>
          <p:cNvSpPr txBox="1"/>
          <p:nvPr>
            <p:ph idx="1" type="body"/>
          </p:nvPr>
        </p:nvSpPr>
        <p:spPr>
          <a:xfrm>
            <a:off x="520825" y="407975"/>
            <a:ext cx="6954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Future Scope</a:t>
            </a:r>
            <a:endParaRPr b="0" sz="2800"/>
          </a:p>
        </p:txBody>
      </p:sp>
      <p:sp>
        <p:nvSpPr>
          <p:cNvPr id="178" name="Google Shape;178;g2372bbf7845_0_95"/>
          <p:cNvSpPr txBox="1"/>
          <p:nvPr>
            <p:ph idx="3" type="body"/>
          </p:nvPr>
        </p:nvSpPr>
        <p:spPr>
          <a:xfrm>
            <a:off x="520825" y="1453125"/>
            <a:ext cx="8501700" cy="21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Extending cascade style </a:t>
            </a:r>
            <a:r>
              <a:rPr b="1" lang="en-US" sz="1600"/>
              <a:t>alternate</a:t>
            </a:r>
            <a:r>
              <a:rPr lang="en-US" sz="1600"/>
              <a:t> </a:t>
            </a:r>
            <a:r>
              <a:rPr b="1" lang="en-US" sz="1600"/>
              <a:t>architecture </a:t>
            </a:r>
            <a:r>
              <a:rPr lang="en-US" sz="1600"/>
              <a:t>approaches like Parallel Style Transfer</a:t>
            </a:r>
            <a:endParaRPr sz="1600"/>
          </a:p>
          <a:p>
            <a:pPr indent="-3302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Investigating the original loss function to </a:t>
            </a:r>
            <a:r>
              <a:rPr b="1" lang="en-US" sz="1600"/>
              <a:t>extend to multiple images </a:t>
            </a:r>
            <a:r>
              <a:rPr lang="en-US" sz="1600"/>
              <a:t>optimally</a:t>
            </a:r>
            <a:endParaRPr sz="1600"/>
          </a:p>
          <a:p>
            <a:pPr indent="-3302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Enhancing image based on </a:t>
            </a:r>
            <a:r>
              <a:rPr b="1" lang="en-US" sz="1600"/>
              <a:t>user feedback</a:t>
            </a:r>
            <a:r>
              <a:rPr lang="en-US" sz="1600"/>
              <a:t> streamlined to existing neural style models</a:t>
            </a:r>
            <a:endParaRPr sz="1600"/>
          </a:p>
          <a:p>
            <a:pPr indent="-3302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Mapping </a:t>
            </a:r>
            <a:r>
              <a:rPr b="1" lang="en-US" sz="1600"/>
              <a:t>user-evaluation</a:t>
            </a:r>
            <a:r>
              <a:rPr lang="en-US" sz="1600"/>
              <a:t> to current </a:t>
            </a:r>
            <a:r>
              <a:rPr b="1" lang="en-US" sz="1600"/>
              <a:t>metrics </a:t>
            </a:r>
            <a:r>
              <a:rPr lang="en-US" sz="1600"/>
              <a:t>for adjusting different metrics of an image</a:t>
            </a:r>
            <a:endParaRPr sz="1600"/>
          </a:p>
        </p:txBody>
      </p:sp>
      <p:sp>
        <p:nvSpPr>
          <p:cNvPr id="179" name="Google Shape;179;g2372bbf7845_0_95"/>
          <p:cNvSpPr/>
          <p:nvPr/>
        </p:nvSpPr>
        <p:spPr>
          <a:xfrm>
            <a:off x="2566325" y="280325"/>
            <a:ext cx="8563671" cy="5097700"/>
          </a:xfrm>
          <a:custGeom>
            <a:rect b="b" l="l" r="r" t="t"/>
            <a:pathLst>
              <a:path extrusionOk="0" h="203908" w="306064">
                <a:moveTo>
                  <a:pt x="306064" y="0"/>
                </a:moveTo>
                <a:cubicBezTo>
                  <a:pt x="293193" y="32059"/>
                  <a:pt x="279848" y="162033"/>
                  <a:pt x="228837" y="192355"/>
                </a:cubicBezTo>
                <a:cubicBezTo>
                  <a:pt x="177826" y="222677"/>
                  <a:pt x="38140" y="183669"/>
                  <a:pt x="0" y="181932"/>
                </a:cubicBezTo>
              </a:path>
            </a:pathLst>
          </a:custGeom>
          <a:noFill/>
          <a:ln cap="flat" cmpd="sng" w="228600">
            <a:solidFill>
              <a:srgbClr val="FFF2CC"/>
            </a:solidFill>
            <a:prstDash val="solid"/>
            <a:round/>
            <a:headEnd len="med" w="med" type="none"/>
            <a:tailEnd len="med" w="med" type="stealth"/>
          </a:ln>
        </p:spPr>
      </p:sp>
      <p:grpSp>
        <p:nvGrpSpPr>
          <p:cNvPr id="180" name="Google Shape;180;g2372bbf7845_0_95"/>
          <p:cNvGrpSpPr/>
          <p:nvPr/>
        </p:nvGrpSpPr>
        <p:grpSpPr>
          <a:xfrm>
            <a:off x="3896275" y="709775"/>
            <a:ext cx="7296400" cy="5310983"/>
            <a:chOff x="3515275" y="709775"/>
            <a:chExt cx="7296400" cy="5310983"/>
          </a:xfrm>
        </p:grpSpPr>
        <p:pic>
          <p:nvPicPr>
            <p:cNvPr id="181" name="Google Shape;181;g2372bbf7845_0_95"/>
            <p:cNvPicPr preferRelativeResize="0"/>
            <p:nvPr/>
          </p:nvPicPr>
          <p:blipFill rotWithShape="1">
            <a:blip r:embed="rId3">
              <a:alphaModFix/>
            </a:blip>
            <a:srcRect b="49634" l="0" r="50707" t="0"/>
            <a:stretch/>
          </p:blipFill>
          <p:spPr>
            <a:xfrm>
              <a:off x="7732975" y="4124700"/>
              <a:ext cx="1423200" cy="1454400"/>
            </a:xfrm>
            <a:prstGeom prst="ellipse">
              <a:avLst/>
            </a:prstGeom>
            <a:noFill/>
            <a:ln cap="flat" cmpd="sng" w="19050">
              <a:solidFill>
                <a:srgbClr val="FDA634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82" name="Google Shape;182;g2372bbf7845_0_95"/>
            <p:cNvPicPr preferRelativeResize="0"/>
            <p:nvPr/>
          </p:nvPicPr>
          <p:blipFill rotWithShape="1">
            <a:blip r:embed="rId3">
              <a:alphaModFix/>
            </a:blip>
            <a:srcRect b="0" l="0" r="50709" t="51140"/>
            <a:stretch/>
          </p:blipFill>
          <p:spPr>
            <a:xfrm>
              <a:off x="9020675" y="2613438"/>
              <a:ext cx="1371000" cy="1359000"/>
            </a:xfrm>
            <a:prstGeom prst="ellipse">
              <a:avLst/>
            </a:prstGeom>
            <a:noFill/>
            <a:ln cap="flat" cmpd="sng" w="19050">
              <a:solidFill>
                <a:srgbClr val="73C0C6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83" name="Google Shape;183;g2372bbf7845_0_95"/>
            <p:cNvPicPr preferRelativeResize="0"/>
            <p:nvPr/>
          </p:nvPicPr>
          <p:blipFill rotWithShape="1">
            <a:blip r:embed="rId3">
              <a:alphaModFix/>
            </a:blip>
            <a:srcRect b="49634" l="50709" r="0" t="0"/>
            <a:stretch/>
          </p:blipFill>
          <p:spPr>
            <a:xfrm>
              <a:off x="5614250" y="4566657"/>
              <a:ext cx="1423200" cy="1454100"/>
            </a:xfrm>
            <a:prstGeom prst="ellipse">
              <a:avLst/>
            </a:prstGeom>
            <a:noFill/>
            <a:ln cap="flat" cmpd="sng" w="9525">
              <a:solidFill>
                <a:srgbClr val="E25D30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84" name="Google Shape;184;g2372bbf7845_0_95"/>
            <p:cNvPicPr preferRelativeResize="0"/>
            <p:nvPr/>
          </p:nvPicPr>
          <p:blipFill rotWithShape="1">
            <a:blip r:embed="rId4">
              <a:alphaModFix/>
            </a:blip>
            <a:srcRect b="5615" l="30681" r="25298" t="0"/>
            <a:stretch/>
          </p:blipFill>
          <p:spPr>
            <a:xfrm>
              <a:off x="9157775" y="709775"/>
              <a:ext cx="1653900" cy="1522800"/>
            </a:xfrm>
            <a:prstGeom prst="ellipse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pic>
        <p:pic>
          <p:nvPicPr>
            <p:cNvPr id="185" name="Google Shape;185;g2372bbf7845_0_95"/>
            <p:cNvPicPr preferRelativeResize="0"/>
            <p:nvPr/>
          </p:nvPicPr>
          <p:blipFill rotWithShape="1">
            <a:blip r:embed="rId3">
              <a:alphaModFix/>
            </a:blip>
            <a:srcRect b="0" l="50709" r="0" t="49634"/>
            <a:stretch/>
          </p:blipFill>
          <p:spPr>
            <a:xfrm>
              <a:off x="3515275" y="4248883"/>
              <a:ext cx="1423200" cy="14541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372bbf7845_0_100"/>
          <p:cNvSpPr txBox="1"/>
          <p:nvPr>
            <p:ph idx="1" type="body"/>
          </p:nvPr>
        </p:nvSpPr>
        <p:spPr>
          <a:xfrm>
            <a:off x="4697400" y="2027050"/>
            <a:ext cx="2797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3000"/>
              <a:t>THANK YOU</a:t>
            </a:r>
            <a:endParaRPr b="0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t/>
            </a:r>
            <a:endParaRPr b="0" sz="3000"/>
          </a:p>
        </p:txBody>
      </p:sp>
      <p:sp>
        <p:nvSpPr>
          <p:cNvPr id="191" name="Google Shape;191;g2372bbf7845_0_100"/>
          <p:cNvSpPr txBox="1"/>
          <p:nvPr/>
        </p:nvSpPr>
        <p:spPr>
          <a:xfrm>
            <a:off x="4252650" y="2668875"/>
            <a:ext cx="36867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 u="sng"/>
              <a:t>Team 4D Tensor</a:t>
            </a:r>
            <a:endParaRPr b="1" sz="2000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/>
              <a:t>Praveen Iyer</a:t>
            </a:r>
            <a:endParaRPr i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/>
              <a:t>Sneha Bandi</a:t>
            </a:r>
            <a:endParaRPr i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/>
              <a:t>Swarnita Venkatraman</a:t>
            </a:r>
            <a:endParaRPr i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/>
              <a:t>Neha Chawla</a:t>
            </a:r>
            <a:br>
              <a:rPr lang="en-US" sz="2000"/>
            </a:b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 u="sng"/>
              <a:t>Guiding TA 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/>
              <a:t>Bingjie Tang</a:t>
            </a:r>
            <a:endParaRPr b="1" i="1" sz="2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372bbf7845_0_0"/>
          <p:cNvSpPr txBox="1"/>
          <p:nvPr/>
        </p:nvSpPr>
        <p:spPr>
          <a:xfrm>
            <a:off x="227800" y="831902"/>
            <a:ext cx="398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2372bbf7845_0_0"/>
          <p:cNvSpPr txBox="1"/>
          <p:nvPr>
            <p:ph idx="1" type="body"/>
          </p:nvPr>
        </p:nvSpPr>
        <p:spPr>
          <a:xfrm>
            <a:off x="588000" y="454800"/>
            <a:ext cx="3940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400"/>
              <a:t>Agenda</a:t>
            </a:r>
            <a:endParaRPr b="0" sz="2400"/>
          </a:p>
        </p:txBody>
      </p:sp>
      <p:sp>
        <p:nvSpPr>
          <p:cNvPr id="198" name="Google Shape;198;g2372bbf7845_0_0"/>
          <p:cNvSpPr txBox="1"/>
          <p:nvPr/>
        </p:nvSpPr>
        <p:spPr>
          <a:xfrm>
            <a:off x="635850" y="953750"/>
            <a:ext cx="10620000" cy="46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Aim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Related Work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What is novel in your approach?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Experimental Design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Evaluation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Key Takeaways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Results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-US">
                <a:solidFill>
                  <a:schemeClr val="dk1"/>
                </a:solidFill>
              </a:rPr>
              <a:t>Future Scope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Slides : </a:t>
            </a:r>
            <a:r>
              <a:rPr lang="en-US">
                <a:solidFill>
                  <a:schemeClr val="dk1"/>
                </a:solidFill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2/3 Aim+ related work</a:t>
            </a:r>
            <a:r>
              <a:rPr lang="en-US">
                <a:solidFill>
                  <a:schemeClr val="dk1"/>
                </a:solidFill>
              </a:rPr>
              <a:t> :  Neha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Slides : </a:t>
            </a:r>
            <a:r>
              <a:rPr lang="en-US">
                <a:solidFill>
                  <a:schemeClr val="dk1"/>
                </a:solidFill>
                <a:extLst>
                  <a:ext uri="http://customooxmlschemas.google.com/">
                    <go:slidesCustomData xmlns:go="http://customooxmlschemas.google.com/" textRoundtripDataId="1"/>
                  </a:ext>
                </a:extLst>
              </a:rPr>
              <a:t>4/5 Swarnita (novel approach + Experiment design)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Slides : </a:t>
            </a:r>
            <a:r>
              <a:rPr lang="en-US">
                <a:solidFill>
                  <a:schemeClr val="dk1"/>
                </a:solidFill>
                <a:extLst>
                  <a:ext uri="http://customooxmlschemas.google.com/">
                    <go:slidesCustomData xmlns:go="http://customooxmlschemas.google.com/" textRoundtripDataId="2"/>
                  </a:ext>
                </a:extLst>
              </a:rPr>
              <a:t>Evaluation Metrics (Theory and Implementation details)</a:t>
            </a:r>
            <a:r>
              <a:rPr lang="en-US">
                <a:solidFill>
                  <a:schemeClr val="dk1"/>
                </a:solidFill>
              </a:rPr>
              <a:t> : Praveen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Slides : </a:t>
            </a:r>
            <a:r>
              <a:rPr lang="en-US">
                <a:solidFill>
                  <a:schemeClr val="dk1"/>
                </a:solidFill>
                <a:extLst>
                  <a:ext uri="http://customooxmlschemas.google.com/">
                    <go:slidesCustomData xmlns:go="http://customooxmlschemas.google.com/" textRoundtripDataId="3"/>
                  </a:ext>
                </a:extLst>
              </a:rPr>
              <a:t>Key Takeaways &amp; Results </a:t>
            </a:r>
            <a:r>
              <a:rPr lang="en-US">
                <a:solidFill>
                  <a:schemeClr val="dk1"/>
                </a:solidFill>
              </a:rPr>
              <a:t>: Sneha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Slides : </a:t>
            </a:r>
            <a:r>
              <a:rPr lang="en-US">
                <a:solidFill>
                  <a:schemeClr val="dk1"/>
                </a:solidFill>
                <a:extLst>
                  <a:ext uri="http://customooxmlschemas.google.com/">
                    <go:slidesCustomData xmlns:go="http://customooxmlschemas.google.com/" textRoundtripDataId="4"/>
                  </a:ext>
                </a:extLst>
              </a:rPr>
              <a:t>Future </a:t>
            </a:r>
            <a:r>
              <a:rPr lang="en-US">
                <a:solidFill>
                  <a:schemeClr val="dk1"/>
                </a:solidFill>
              </a:rPr>
              <a:t>: Neha // Content Completed (-Sneha)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14c45d36f2_0_1"/>
          <p:cNvSpPr txBox="1"/>
          <p:nvPr/>
        </p:nvSpPr>
        <p:spPr>
          <a:xfrm>
            <a:off x="200400" y="1154677"/>
            <a:ext cx="398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g214c45d36f2_0_1"/>
          <p:cNvSpPr txBox="1"/>
          <p:nvPr>
            <p:ph idx="1" type="body"/>
          </p:nvPr>
        </p:nvSpPr>
        <p:spPr>
          <a:xfrm>
            <a:off x="303900" y="456050"/>
            <a:ext cx="3940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Aim</a:t>
            </a:r>
            <a:endParaRPr b="0" sz="2800"/>
          </a:p>
        </p:txBody>
      </p:sp>
      <p:sp>
        <p:nvSpPr>
          <p:cNvPr id="69" name="Google Shape;69;g214c45d36f2_0_1"/>
          <p:cNvSpPr txBox="1"/>
          <p:nvPr>
            <p:ph idx="3" type="body"/>
          </p:nvPr>
        </p:nvSpPr>
        <p:spPr>
          <a:xfrm>
            <a:off x="75300" y="3062275"/>
            <a:ext cx="8175300" cy="28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1600"/>
              <a:t>Neural Style Transfer</a:t>
            </a:r>
            <a:r>
              <a:rPr lang="en-US" sz="1600"/>
              <a:t> (NST) is a method of applying the style of one image to the content of another image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There is still </a:t>
            </a:r>
            <a:r>
              <a:rPr b="1" lang="en-US" sz="1600"/>
              <a:t>room to grow </a:t>
            </a:r>
            <a:r>
              <a:rPr lang="en-US" sz="1600"/>
              <a:t>in stability, quality, flexibility, and evaluation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b="1" lang="en-US" sz="1600"/>
              <a:t>Cascade style transfer</a:t>
            </a:r>
            <a:r>
              <a:rPr lang="en-US" sz="1600"/>
              <a:t> (CST) is an NST method that iteratively applies style to a content image to preserve both style and original content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b="1" lang="en-US" sz="1600"/>
              <a:t>Multi-objective networks</a:t>
            </a:r>
            <a:r>
              <a:rPr lang="en-US" sz="1600"/>
              <a:t> (MO) use multiple style images and optimize multiple objectives, such as content preservation and style transfer, simultaneously</a:t>
            </a:r>
            <a:endParaRPr sz="1600"/>
          </a:p>
        </p:txBody>
      </p:sp>
      <p:sp>
        <p:nvSpPr>
          <p:cNvPr id="70" name="Google Shape;70;g214c45d36f2_0_1"/>
          <p:cNvSpPr txBox="1"/>
          <p:nvPr>
            <p:ph idx="1" type="body"/>
          </p:nvPr>
        </p:nvSpPr>
        <p:spPr>
          <a:xfrm>
            <a:off x="303900" y="2452250"/>
            <a:ext cx="8114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Existing Work</a:t>
            </a:r>
            <a:endParaRPr b="0" sz="2800"/>
          </a:p>
        </p:txBody>
      </p:sp>
      <p:sp>
        <p:nvSpPr>
          <p:cNvPr id="71" name="Google Shape;71;g214c45d36f2_0_1"/>
          <p:cNvSpPr txBox="1"/>
          <p:nvPr>
            <p:ph idx="3" type="body"/>
          </p:nvPr>
        </p:nvSpPr>
        <p:spPr>
          <a:xfrm>
            <a:off x="303900" y="1020650"/>
            <a:ext cx="7112400" cy="11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-US" sz="1600"/>
              <a:t>We propose an extension to the original neural style transfer technique by 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Combining </a:t>
            </a:r>
            <a:r>
              <a:rPr b="1" lang="en-US" sz="1600"/>
              <a:t>multiple style</a:t>
            </a:r>
            <a:r>
              <a:rPr b="1" lang="en-US" sz="1600"/>
              <a:t> images</a:t>
            </a:r>
            <a:r>
              <a:rPr lang="en-US" sz="1600"/>
              <a:t> using Cascade Style Transfer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Evaluating against </a:t>
            </a:r>
            <a:r>
              <a:rPr b="1" lang="en-US" sz="1600"/>
              <a:t>quantifi</a:t>
            </a:r>
            <a:r>
              <a:rPr b="1" lang="en-US" sz="1600"/>
              <a:t>able factors</a:t>
            </a:r>
            <a:r>
              <a:rPr lang="en-US" sz="1600"/>
              <a:t> and </a:t>
            </a:r>
            <a:r>
              <a:rPr b="1" lang="en-US" sz="1600"/>
              <a:t>user-based</a:t>
            </a:r>
            <a:r>
              <a:rPr lang="en-US" sz="1600"/>
              <a:t> study</a:t>
            </a:r>
            <a:endParaRPr sz="1600"/>
          </a:p>
        </p:txBody>
      </p:sp>
      <p:grpSp>
        <p:nvGrpSpPr>
          <p:cNvPr id="72" name="Google Shape;72;g214c45d36f2_0_1"/>
          <p:cNvGrpSpPr/>
          <p:nvPr/>
        </p:nvGrpSpPr>
        <p:grpSpPr>
          <a:xfrm>
            <a:off x="8418305" y="953878"/>
            <a:ext cx="3505424" cy="2831402"/>
            <a:chOff x="339169" y="1879455"/>
            <a:chExt cx="4042232" cy="3168889"/>
          </a:xfrm>
        </p:grpSpPr>
        <p:grpSp>
          <p:nvGrpSpPr>
            <p:cNvPr id="73" name="Google Shape;73;g214c45d36f2_0_1"/>
            <p:cNvGrpSpPr/>
            <p:nvPr/>
          </p:nvGrpSpPr>
          <p:grpSpPr>
            <a:xfrm>
              <a:off x="339169" y="1879455"/>
              <a:ext cx="3940142" cy="3168889"/>
              <a:chOff x="339169" y="1117455"/>
              <a:chExt cx="3940142" cy="3168889"/>
            </a:xfrm>
          </p:grpSpPr>
          <p:grpSp>
            <p:nvGrpSpPr>
              <p:cNvPr id="74" name="Google Shape;74;g214c45d36f2_0_1"/>
              <p:cNvGrpSpPr/>
              <p:nvPr/>
            </p:nvGrpSpPr>
            <p:grpSpPr>
              <a:xfrm>
                <a:off x="339169" y="1117455"/>
                <a:ext cx="3940142" cy="3168889"/>
                <a:chOff x="428016" y="1565949"/>
                <a:chExt cx="5217349" cy="3396451"/>
              </a:xfrm>
            </p:grpSpPr>
            <p:pic>
              <p:nvPicPr>
                <p:cNvPr id="75" name="Google Shape;75;g214c45d36f2_0_1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0" l="0" r="6278" t="0"/>
                <a:stretch/>
              </p:blipFill>
              <p:spPr>
                <a:xfrm>
                  <a:off x="428016" y="1565949"/>
                  <a:ext cx="5217349" cy="339645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76" name="Google Shape;76;g214c45d36f2_0_1"/>
                <p:cNvSpPr txBox="1"/>
                <p:nvPr/>
              </p:nvSpPr>
              <p:spPr>
                <a:xfrm>
                  <a:off x="1320425" y="2994850"/>
                  <a:ext cx="523200" cy="480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" name="Google Shape;77;g214c45d36f2_0_1"/>
                <p:cNvSpPr/>
                <p:nvPr/>
              </p:nvSpPr>
              <p:spPr>
                <a:xfrm>
                  <a:off x="1354525" y="2983475"/>
                  <a:ext cx="375300" cy="400200"/>
                </a:xfrm>
                <a:prstGeom prst="rect">
                  <a:avLst/>
                </a:prstGeom>
                <a:solidFill>
                  <a:schemeClr val="lt1"/>
                </a:soli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78" name="Google Shape;78;g214c45d36f2_0_1"/>
              <p:cNvSpPr txBox="1"/>
              <p:nvPr/>
            </p:nvSpPr>
            <p:spPr>
              <a:xfrm>
                <a:off x="905610" y="2272959"/>
                <a:ext cx="311700" cy="6201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rPr b="0" i="0" lang="en-US" sz="2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+</a:t>
                </a:r>
                <a:endParaRPr b="0" i="0" sz="2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9" name="Google Shape;79;g214c45d36f2_0_1"/>
            <p:cNvSpPr txBox="1"/>
            <p:nvPr/>
          </p:nvSpPr>
          <p:spPr>
            <a:xfrm>
              <a:off x="1786225" y="2096125"/>
              <a:ext cx="1329300" cy="620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Content Image</a:t>
              </a:r>
              <a:endParaRPr b="1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g214c45d36f2_0_1"/>
            <p:cNvSpPr txBox="1"/>
            <p:nvPr/>
          </p:nvSpPr>
          <p:spPr>
            <a:xfrm>
              <a:off x="1753250" y="4621400"/>
              <a:ext cx="1329300" cy="413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Style Image</a:t>
              </a:r>
              <a:endParaRPr b="1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g214c45d36f2_0_1"/>
            <p:cNvSpPr txBox="1"/>
            <p:nvPr/>
          </p:nvSpPr>
          <p:spPr>
            <a:xfrm>
              <a:off x="2660875" y="2479700"/>
              <a:ext cx="1329300" cy="413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1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g214c45d36f2_0_1"/>
            <p:cNvSpPr txBox="1"/>
            <p:nvPr/>
          </p:nvSpPr>
          <p:spPr>
            <a:xfrm>
              <a:off x="3052101" y="4252100"/>
              <a:ext cx="1329300" cy="620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Output Image</a:t>
              </a:r>
              <a:endParaRPr b="1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38a125a01a_0_6"/>
          <p:cNvSpPr txBox="1"/>
          <p:nvPr/>
        </p:nvSpPr>
        <p:spPr>
          <a:xfrm>
            <a:off x="227800" y="831902"/>
            <a:ext cx="398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238a125a01a_0_6"/>
          <p:cNvSpPr txBox="1"/>
          <p:nvPr>
            <p:ph idx="1" type="body"/>
          </p:nvPr>
        </p:nvSpPr>
        <p:spPr>
          <a:xfrm>
            <a:off x="491075" y="268650"/>
            <a:ext cx="110292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What is Novel in our Approach and Why?</a:t>
            </a:r>
            <a:endParaRPr b="0" sz="2800"/>
          </a:p>
        </p:txBody>
      </p:sp>
      <p:sp>
        <p:nvSpPr>
          <p:cNvPr id="89" name="Google Shape;89;g238a125a01a_0_6"/>
          <p:cNvSpPr txBox="1"/>
          <p:nvPr/>
        </p:nvSpPr>
        <p:spPr>
          <a:xfrm>
            <a:off x="504575" y="2345988"/>
            <a:ext cx="11154600" cy="35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1"/>
                </a:solidFill>
              </a:rPr>
              <a:t>Key Insights</a:t>
            </a:r>
            <a:r>
              <a:rPr b="1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Adding multiple styles in MO can </a:t>
            </a:r>
            <a:r>
              <a:rPr b="1" lang="en-US" sz="1600">
                <a:solidFill>
                  <a:schemeClr val="dk1"/>
                </a:solidFill>
              </a:rPr>
              <a:t>lessen the impact </a:t>
            </a:r>
            <a:r>
              <a:rPr lang="en-US" sz="1600">
                <a:solidFill>
                  <a:schemeClr val="dk1"/>
                </a:solidFill>
              </a:rPr>
              <a:t>of each individual style [1]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CST is shown to </a:t>
            </a:r>
            <a:r>
              <a:rPr b="1" lang="en-US" sz="1600">
                <a:solidFill>
                  <a:schemeClr val="dk1"/>
                </a:solidFill>
              </a:rPr>
              <a:t>improve the stylistic quality and flexibility </a:t>
            </a:r>
            <a:r>
              <a:rPr lang="en-US" sz="1600">
                <a:solidFill>
                  <a:schemeClr val="dk1"/>
                </a:solidFill>
              </a:rPr>
              <a:t>of the generated image [2]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Style is known to be </a:t>
            </a:r>
            <a:r>
              <a:rPr b="1" lang="en-US" sz="1600">
                <a:solidFill>
                  <a:schemeClr val="dk1"/>
                </a:solidFill>
              </a:rPr>
              <a:t>preserved more </a:t>
            </a:r>
            <a:r>
              <a:rPr lang="en-US" sz="1600">
                <a:solidFill>
                  <a:schemeClr val="dk1"/>
                </a:solidFill>
              </a:rPr>
              <a:t>in CST, while in MO, content is known to be preserved more [2]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Existing literature on using CST for Multiple Style Transfer has </a:t>
            </a:r>
            <a:r>
              <a:rPr b="1" lang="en-US" sz="1600">
                <a:solidFill>
                  <a:schemeClr val="dk1"/>
                </a:solidFill>
              </a:rPr>
              <a:t>not been found yet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Standard </a:t>
            </a:r>
            <a:r>
              <a:rPr b="1" lang="en-US" sz="1600">
                <a:solidFill>
                  <a:schemeClr val="dk1"/>
                </a:solidFill>
              </a:rPr>
              <a:t>quantifiable metric</a:t>
            </a:r>
            <a:r>
              <a:rPr lang="en-US" sz="1600">
                <a:solidFill>
                  <a:schemeClr val="dk1"/>
                </a:solidFill>
              </a:rPr>
              <a:t> implementation to measure NST performance </a:t>
            </a:r>
            <a:r>
              <a:rPr b="1" lang="en-US" sz="1600">
                <a:solidFill>
                  <a:schemeClr val="dk1"/>
                </a:solidFill>
              </a:rPr>
              <a:t>does not exist</a:t>
            </a:r>
            <a:r>
              <a:rPr lang="en-US" sz="1600">
                <a:solidFill>
                  <a:schemeClr val="dk1"/>
                </a:solidFill>
              </a:rPr>
              <a:t>, currently most studies rely on </a:t>
            </a:r>
            <a:r>
              <a:rPr b="1" lang="en-US" sz="1600">
                <a:solidFill>
                  <a:schemeClr val="dk1"/>
                </a:solidFill>
              </a:rPr>
              <a:t>qualitative</a:t>
            </a:r>
            <a:r>
              <a:rPr lang="en-US" sz="1600">
                <a:solidFill>
                  <a:schemeClr val="dk1"/>
                </a:solidFill>
              </a:rPr>
              <a:t> evaluation alone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90" name="Google Shape;90;g238a125a01a_0_6"/>
          <p:cNvSpPr txBox="1"/>
          <p:nvPr/>
        </p:nvSpPr>
        <p:spPr>
          <a:xfrm>
            <a:off x="8916800" y="656775"/>
            <a:ext cx="308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238a125a01a_0_6"/>
          <p:cNvSpPr txBox="1"/>
          <p:nvPr/>
        </p:nvSpPr>
        <p:spPr>
          <a:xfrm>
            <a:off x="8236225" y="1004575"/>
            <a:ext cx="398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92" name="Google Shape;92;g238a125a01a_0_6"/>
          <p:cNvSpPr/>
          <p:nvPr/>
        </p:nvSpPr>
        <p:spPr>
          <a:xfrm>
            <a:off x="685175" y="887100"/>
            <a:ext cx="10793400" cy="1257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/>
              <a:t>HYPOTHESIS</a:t>
            </a:r>
            <a:endParaRPr b="1" sz="17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n-US" sz="1700">
                <a:solidFill>
                  <a:schemeClr val="dk1"/>
                </a:solidFill>
              </a:rPr>
              <a:t>Using Cascade Style Transfer for Multiple Style Transfer enables generation of images that incorporate multiple styles with better quality and style preservation.</a:t>
            </a:r>
            <a:endParaRPr sz="1700"/>
          </a:p>
        </p:txBody>
      </p:sp>
      <p:sp>
        <p:nvSpPr>
          <p:cNvPr id="93" name="Google Shape;93;g238a125a01a_0_6"/>
          <p:cNvSpPr txBox="1"/>
          <p:nvPr/>
        </p:nvSpPr>
        <p:spPr>
          <a:xfrm>
            <a:off x="6687800" y="6146000"/>
            <a:ext cx="5312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[1] </a:t>
            </a:r>
            <a:r>
              <a:rPr lang="en-US" sz="1000" u="sng">
                <a:solidFill>
                  <a:schemeClr val="hlink"/>
                </a:solidFill>
                <a:hlinkClick r:id="rId3"/>
              </a:rPr>
              <a:t>http://cs231n.stanford.edu/reports/2017/pdfs/428.pdf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[2] </a:t>
            </a:r>
            <a:r>
              <a:rPr lang="en-US" sz="1000" u="sng">
                <a:solidFill>
                  <a:schemeClr val="hlink"/>
                </a:solidFill>
                <a:hlinkClick r:id="rId4"/>
              </a:rPr>
              <a:t>https://www.sciencedirect.com/science/article/abs/pii/S1077314221000473?via%3Dihub</a:t>
            </a:r>
            <a:r>
              <a:rPr lang="en-US" sz="1000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3acbddbe14_0_3"/>
          <p:cNvSpPr txBox="1"/>
          <p:nvPr>
            <p:ph idx="1" type="body"/>
          </p:nvPr>
        </p:nvSpPr>
        <p:spPr>
          <a:xfrm>
            <a:off x="258750" y="254000"/>
            <a:ext cx="86583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Methodology</a:t>
            </a:r>
            <a:endParaRPr b="0" sz="2800"/>
          </a:p>
        </p:txBody>
      </p:sp>
      <p:sp>
        <p:nvSpPr>
          <p:cNvPr id="99" name="Google Shape;99;g23acbddbe14_0_3"/>
          <p:cNvSpPr txBox="1"/>
          <p:nvPr>
            <p:ph idx="3" type="body"/>
          </p:nvPr>
        </p:nvSpPr>
        <p:spPr>
          <a:xfrm>
            <a:off x="4113475" y="6416700"/>
            <a:ext cx="4306500" cy="4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/>
              <a:t>Baseline: </a:t>
            </a:r>
            <a:r>
              <a:rPr lang="en-US" sz="1400"/>
              <a:t>Multiple Style Transfer using MO model</a:t>
            </a:r>
            <a:endParaRPr sz="1400"/>
          </a:p>
          <a:p>
            <a:pPr indent="0" lvl="0" marL="457200" rtl="0" algn="just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00" name="Google Shape;100;g23acbddbe14_0_3"/>
          <p:cNvSpPr txBox="1"/>
          <p:nvPr/>
        </p:nvSpPr>
        <p:spPr>
          <a:xfrm>
            <a:off x="299075" y="776125"/>
            <a:ext cx="11760600" cy="13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Run three sets of experiments to combine different architectures in </a:t>
            </a:r>
            <a:r>
              <a:rPr b="1" lang="en-US" sz="1600">
                <a:solidFill>
                  <a:schemeClr val="dk1"/>
                </a:solidFill>
              </a:rPr>
              <a:t>Serial Style Transfer (SST)</a:t>
            </a:r>
            <a:r>
              <a:rPr lang="en-US" sz="1600">
                <a:solidFill>
                  <a:schemeClr val="dk1"/>
                </a:solidFill>
              </a:rPr>
              <a:t> and compare it to a </a:t>
            </a:r>
            <a:r>
              <a:rPr b="1" lang="en-US" sz="1600">
                <a:solidFill>
                  <a:schemeClr val="dk1"/>
                </a:solidFill>
              </a:rPr>
              <a:t>baseline MO model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chemeClr val="dk1"/>
                </a:solidFill>
              </a:rPr>
              <a:t>Evaluation:</a:t>
            </a:r>
            <a:r>
              <a:rPr lang="en-US" sz="1600">
                <a:solidFill>
                  <a:schemeClr val="dk1"/>
                </a:solidFill>
              </a:rPr>
              <a:t> Implement three quantitative evaluation metrics from scratch and design User-based qualitative evaluation to support it 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01" name="Google Shape;101;g23acbddbe14_0_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738" y="2075400"/>
            <a:ext cx="7605975" cy="4408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acbddbe14_0_15"/>
          <p:cNvSpPr txBox="1"/>
          <p:nvPr/>
        </p:nvSpPr>
        <p:spPr>
          <a:xfrm>
            <a:off x="265575" y="214900"/>
            <a:ext cx="84858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990000"/>
                </a:solidFill>
                <a:latin typeface="Arial Black"/>
                <a:ea typeface="Arial Black"/>
                <a:cs typeface="Arial Black"/>
                <a:sym typeface="Arial Black"/>
              </a:rPr>
              <a:t>Experiment Design</a:t>
            </a:r>
            <a:endParaRPr sz="2800"/>
          </a:p>
        </p:txBody>
      </p:sp>
      <p:sp>
        <p:nvSpPr>
          <p:cNvPr id="107" name="Google Shape;107;g23acbddbe14_0_15"/>
          <p:cNvSpPr txBox="1"/>
          <p:nvPr/>
        </p:nvSpPr>
        <p:spPr>
          <a:xfrm>
            <a:off x="2417550" y="6401650"/>
            <a:ext cx="822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-US">
                <a:solidFill>
                  <a:schemeClr val="dk1"/>
                </a:solidFill>
              </a:rPr>
              <a:t>Experiments conducted using multiple models for Architecture 1 in Serial Style Transfer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08" name="Google Shape;108;g23acbddbe14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0050"/>
            <a:ext cx="12192000" cy="585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372bbf7845_0_110"/>
          <p:cNvSpPr txBox="1"/>
          <p:nvPr>
            <p:ph idx="1" type="body"/>
          </p:nvPr>
        </p:nvSpPr>
        <p:spPr>
          <a:xfrm>
            <a:off x="258750" y="254000"/>
            <a:ext cx="106224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Evaluation - Quantitative (Meaningful Numbers!)</a:t>
            </a:r>
            <a:endParaRPr b="0" sz="2800"/>
          </a:p>
        </p:txBody>
      </p:sp>
      <p:sp>
        <p:nvSpPr>
          <p:cNvPr id="114" name="Google Shape;114;g2372bbf7845_0_110"/>
          <p:cNvSpPr txBox="1"/>
          <p:nvPr>
            <p:ph idx="3" type="body"/>
          </p:nvPr>
        </p:nvSpPr>
        <p:spPr>
          <a:xfrm>
            <a:off x="331300" y="885375"/>
            <a:ext cx="10549800" cy="49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We managed to implement three major </a:t>
            </a:r>
            <a:r>
              <a:rPr lang="en-US" sz="1600"/>
              <a:t>quantitative</a:t>
            </a:r>
            <a:r>
              <a:rPr lang="en-US" sz="1600"/>
              <a:t> metrics - </a:t>
            </a:r>
            <a:r>
              <a:rPr b="1" lang="en-US" sz="1600"/>
              <a:t>Content Fidelity</a:t>
            </a:r>
            <a:r>
              <a:rPr lang="en-US" sz="1600"/>
              <a:t>, </a:t>
            </a:r>
            <a:r>
              <a:rPr b="1" lang="en-US" sz="1600"/>
              <a:t>Global Effects</a:t>
            </a:r>
            <a:r>
              <a:rPr lang="en-US" sz="1600"/>
              <a:t> and </a:t>
            </a:r>
            <a:r>
              <a:rPr b="1" lang="en-US" sz="1600"/>
              <a:t>Local Patterns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There was no open sourced implementation available for these metrics that we could find (so a </a:t>
            </a:r>
            <a:r>
              <a:rPr b="1" lang="en-US" sz="1600"/>
              <a:t>big contribution by us!</a:t>
            </a:r>
            <a:r>
              <a:rPr lang="en-US" sz="1600"/>
              <a:t>)</a:t>
            </a:r>
            <a:endParaRPr b="1"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1600"/>
              <a:t>Content Fidelity</a:t>
            </a:r>
            <a:r>
              <a:rPr lang="en-US" sz="1600"/>
              <a:t> - The extent of preservation of content in the output image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1600"/>
              <a:t>Global Effects</a:t>
            </a:r>
            <a:r>
              <a:rPr lang="en-US" sz="1600"/>
              <a:t> - Average of 2 components </a:t>
            </a:r>
            <a:r>
              <a:rPr lang="en-US" sz="1600"/>
              <a:t>calculated </a:t>
            </a:r>
            <a:r>
              <a:rPr lang="en-US" sz="1600"/>
              <a:t>for the output image with respect to the style image</a:t>
            </a:r>
            <a:endParaRPr sz="1600"/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US" sz="1600"/>
              <a:t>Global Colors</a:t>
            </a:r>
            <a:r>
              <a:rPr lang="en-US" sz="1600"/>
              <a:t> measures the similarity of the two color distributions</a:t>
            </a:r>
            <a:endParaRPr sz="1600"/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-US" sz="1600"/>
              <a:t>Holistic textures</a:t>
            </a:r>
            <a:r>
              <a:rPr lang="en-US" sz="1600"/>
              <a:t> </a:t>
            </a:r>
            <a:r>
              <a:rPr lang="en-US" sz="1600"/>
              <a:t>measures the similarity of</a:t>
            </a:r>
            <a:r>
              <a:rPr lang="en-US" sz="1600"/>
              <a:t> the overall textures of the two images</a:t>
            </a:r>
            <a:endParaRPr sz="1600"/>
          </a:p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1600"/>
              <a:t>Local Patterns</a:t>
            </a:r>
            <a:r>
              <a:rPr lang="en-US" sz="1600"/>
              <a:t> - </a:t>
            </a:r>
            <a:r>
              <a:rPr lang="en-US" sz="1600"/>
              <a:t>Average of 2 components calculated for the output image with respect to the style image</a:t>
            </a:r>
            <a:endParaRPr sz="1600"/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Difficult to implement efficiently (</a:t>
            </a:r>
            <a:r>
              <a:rPr b="1" lang="en-US" sz="1600"/>
              <a:t>Algorithms</a:t>
            </a:r>
            <a:r>
              <a:rPr lang="en-US" sz="1600"/>
              <a:t> class was useful!) as creating and comparing every pair of patches was required for both images</a:t>
            </a:r>
            <a:endParaRPr sz="1600"/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The first component measures how well the patterns are transferred </a:t>
            </a:r>
            <a:r>
              <a:rPr b="1" lang="en-US" sz="1600"/>
              <a:t>(LP1)</a:t>
            </a:r>
            <a:endParaRPr b="1" sz="1600"/>
          </a:p>
          <a:p>
            <a:pPr indent="-3302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US" sz="1600"/>
              <a:t>The second compares the variety of patterns transferred </a:t>
            </a:r>
            <a:r>
              <a:rPr b="1" lang="en-US" sz="1600"/>
              <a:t>(LP2)</a:t>
            </a:r>
            <a:endParaRPr b="1"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3a2db7879d_0_0"/>
          <p:cNvSpPr txBox="1"/>
          <p:nvPr>
            <p:ph idx="1" type="body"/>
          </p:nvPr>
        </p:nvSpPr>
        <p:spPr>
          <a:xfrm>
            <a:off x="258750" y="254000"/>
            <a:ext cx="91875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Evaluation - Qualitative (User Study!)</a:t>
            </a:r>
            <a:endParaRPr b="0" sz="2800"/>
          </a:p>
        </p:txBody>
      </p:sp>
      <p:sp>
        <p:nvSpPr>
          <p:cNvPr id="120" name="Google Shape;120;g23a2db7879d_0_0"/>
          <p:cNvSpPr txBox="1"/>
          <p:nvPr>
            <p:ph idx="3" type="body"/>
          </p:nvPr>
        </p:nvSpPr>
        <p:spPr>
          <a:xfrm>
            <a:off x="331300" y="732975"/>
            <a:ext cx="11328000" cy="53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457200" rtl="0" algn="just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User study was designed using google forms (Based on </a:t>
            </a:r>
            <a:r>
              <a:rPr b="1" lang="en-US" sz="1600"/>
              <a:t>TA Feedback</a:t>
            </a:r>
            <a:r>
              <a:rPr lang="en-US" sz="1600"/>
              <a:t> - Thank You Bingjie!) which attracted over </a:t>
            </a:r>
            <a:r>
              <a:rPr b="1" lang="en-US" sz="1600"/>
              <a:t>30</a:t>
            </a:r>
            <a:r>
              <a:rPr lang="en-US" sz="1600"/>
              <a:t> </a:t>
            </a:r>
            <a:r>
              <a:rPr b="1" lang="en-US" sz="1600"/>
              <a:t>responses</a:t>
            </a:r>
            <a:r>
              <a:rPr lang="en-US" sz="1600"/>
              <a:t> (technical users were </a:t>
            </a:r>
            <a:r>
              <a:rPr lang="en-US" sz="1600"/>
              <a:t>targeted</a:t>
            </a:r>
            <a:r>
              <a:rPr lang="en-US" sz="1600"/>
              <a:t>)</a:t>
            </a:r>
            <a:endParaRPr sz="1600"/>
          </a:p>
          <a:p>
            <a:pPr indent="-330200" lvl="0" marL="457200" rtl="0" algn="just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Questions asked in the </a:t>
            </a:r>
            <a:r>
              <a:rPr b="1" lang="en-US" sz="1600"/>
              <a:t>google form</a:t>
            </a:r>
            <a:r>
              <a:rPr lang="en-US" sz="1600"/>
              <a:t> </a:t>
            </a:r>
            <a:r>
              <a:rPr lang="en-US" sz="1600"/>
              <a:t>were</a:t>
            </a:r>
            <a:r>
              <a:rPr lang="en-US" sz="1600"/>
              <a:t>:</a:t>
            </a:r>
            <a:endParaRPr sz="1600"/>
          </a:p>
          <a:p>
            <a:pPr indent="-330200" lvl="0" marL="914400" rtl="0" algn="just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Which of the resulting images above is able to preserve the original Content image? (</a:t>
            </a:r>
            <a:r>
              <a:rPr b="1" lang="en-US" sz="1600"/>
              <a:t>Content Fidelity</a:t>
            </a:r>
            <a:r>
              <a:rPr lang="en-US" sz="1600"/>
              <a:t>)</a:t>
            </a:r>
            <a:endParaRPr sz="1600"/>
          </a:p>
          <a:p>
            <a:pPr indent="-330200" lvl="0" marL="914400" rtl="0" algn="just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Which result image has a similar color palette and textures compared to the two style images shown above? (</a:t>
            </a:r>
            <a:r>
              <a:rPr b="1" lang="en-US" sz="1600"/>
              <a:t>Global Effects</a:t>
            </a:r>
            <a:r>
              <a:rPr lang="en-US" sz="1600"/>
              <a:t>)</a:t>
            </a:r>
            <a:endParaRPr sz="1600"/>
          </a:p>
          <a:p>
            <a:pPr indent="-330200" lvl="0" marL="914400" rtl="0" algn="just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Which resulting image has more lines/edges/patterns from the two style images show above? </a:t>
            </a:r>
            <a:r>
              <a:rPr lang="en-US" sz="1600"/>
              <a:t>(</a:t>
            </a:r>
            <a:r>
              <a:rPr b="1" lang="en-US" sz="1600"/>
              <a:t>Local Patterns</a:t>
            </a:r>
            <a:r>
              <a:rPr lang="en-US" sz="1600"/>
              <a:t>)</a:t>
            </a:r>
            <a:endParaRPr sz="1600"/>
          </a:p>
          <a:p>
            <a:pPr indent="-330200" lvl="0" marL="914400" rtl="0" algn="just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/>
              <a:t>Which image do you feel is overall able to contain both the styles and visually pleasing? (</a:t>
            </a:r>
            <a:r>
              <a:rPr b="1" lang="en-US" sz="1600"/>
              <a:t>Overall Quality</a:t>
            </a:r>
            <a:r>
              <a:rPr lang="en-US" sz="1600"/>
              <a:t>)</a:t>
            </a:r>
            <a:endParaRPr sz="1600"/>
          </a:p>
          <a:p>
            <a:pPr indent="-330200" lvl="0" marL="457200" rtl="0" algn="just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Our calculated quantitative metrics are </a:t>
            </a:r>
            <a:r>
              <a:rPr b="1" lang="en-US" sz="1600"/>
              <a:t>validated</a:t>
            </a:r>
            <a:r>
              <a:rPr lang="en-US" sz="1600"/>
              <a:t> by the overall qualitative results, which are presented in greater detail in the results section of our slides</a:t>
            </a:r>
            <a:endParaRPr sz="1600"/>
          </a:p>
          <a:p>
            <a:pPr indent="-330200" lvl="0" marL="457200" rtl="0" algn="just">
              <a:lnSpc>
                <a:spcPct val="125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-US" sz="1600"/>
              <a:t>This resonance confirms the </a:t>
            </a:r>
            <a:r>
              <a:rPr b="1" lang="en-US" sz="1600"/>
              <a:t>reliability of both</a:t>
            </a:r>
            <a:r>
              <a:rPr lang="en-US" sz="1600"/>
              <a:t> our user study and our numerical data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39625c9571_0_54"/>
          <p:cNvSpPr txBox="1"/>
          <p:nvPr>
            <p:ph idx="1" type="body"/>
          </p:nvPr>
        </p:nvSpPr>
        <p:spPr>
          <a:xfrm>
            <a:off x="153925" y="221000"/>
            <a:ext cx="69549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Observations</a:t>
            </a:r>
            <a:endParaRPr b="0" sz="2800"/>
          </a:p>
        </p:txBody>
      </p:sp>
      <p:graphicFrame>
        <p:nvGraphicFramePr>
          <p:cNvPr id="126" name="Google Shape;126;g239625c9571_0_54"/>
          <p:cNvGraphicFramePr/>
          <p:nvPr/>
        </p:nvGraphicFramePr>
        <p:xfrm>
          <a:off x="153925" y="598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{D01E1A73-FEBD-440E-92DC-9ABD0F66EF6B}</a:tableStyleId>
              </a:tblPr>
              <a:tblGrid>
                <a:gridCol w="2559575"/>
                <a:gridCol w="1332925"/>
                <a:gridCol w="1895700"/>
                <a:gridCol w="1914425"/>
                <a:gridCol w="1905625"/>
                <a:gridCol w="1922100"/>
              </a:tblGrid>
              <a:tr h="313600">
                <a:tc grid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Metrics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C00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457200" rtl="0" algn="ctr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Multi-Objective</a:t>
                      </a:r>
                      <a:endParaRPr b="1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VGG + VGG</a:t>
                      </a:r>
                      <a:endParaRPr b="1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VAE + VGG</a:t>
                      </a:r>
                      <a:endParaRPr b="1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C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Transformer + VGG</a:t>
                      </a:r>
                      <a:endParaRPr b="1"/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C00"/>
                    </a:solidFill>
                  </a:tcPr>
                </a:tc>
              </a:tr>
              <a:tr h="14554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3300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Content Fidelity</a:t>
                      </a:r>
                      <a:endParaRPr b="1" sz="1500"/>
                    </a:p>
                  </a:txBody>
                  <a:tcPr marT="0" marB="0" marR="0" marL="0" anchor="ctr"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0.38</a:t>
                      </a:r>
                      <a:endParaRPr b="1" sz="1500"/>
                    </a:p>
                  </a:txBody>
                  <a:tcPr marT="0" marB="0" marR="0" marL="0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0.26</a:t>
                      </a:r>
                      <a:endParaRPr b="1" sz="1500"/>
                    </a:p>
                  </a:txBody>
                  <a:tcPr marT="0" marB="0" marR="0" marL="0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0.82</a:t>
                      </a:r>
                      <a:endParaRPr b="1" sz="1500"/>
                    </a:p>
                  </a:txBody>
                  <a:tcPr marT="0" marB="0" marR="0" marL="0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0.51</a:t>
                      </a:r>
                      <a:endParaRPr b="1" sz="1500"/>
                    </a:p>
                  </a:txBody>
                  <a:tcPr marT="0" marB="0" marR="0" marL="0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06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Global Effects</a:t>
                      </a:r>
                      <a:endParaRPr b="1"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Style1</a:t>
                      </a:r>
                      <a:endParaRPr sz="1500"/>
                    </a:p>
                  </a:txBody>
                  <a:tcPr marT="0" marB="0" marR="0" marL="0" anchor="ctr"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0.73</a:t>
                      </a:r>
                      <a:endParaRPr b="1" sz="1500"/>
                    </a:p>
                  </a:txBody>
                  <a:tcPr marT="0" marB="0" marR="0" marL="0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0.78</a:t>
                      </a:r>
                      <a:endParaRPr sz="1500"/>
                    </a:p>
                  </a:txBody>
                  <a:tcPr marT="0" marB="0" marR="0" marL="0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0.76</a:t>
                      </a:r>
                      <a:endParaRPr sz="1500"/>
                    </a:p>
                  </a:txBody>
                  <a:tcPr marT="0" marB="0" marR="0" marL="0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0.72</a:t>
                      </a:r>
                      <a:endParaRPr b="1" sz="1500"/>
                    </a:p>
                  </a:txBody>
                  <a:tcPr marT="0" marB="0" marR="0" marL="0" anchor="ctr">
                    <a:lnL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3106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Style2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dk1"/>
                          </a:solidFill>
                        </a:rPr>
                        <a:t>0.81</a:t>
                      </a:r>
                      <a:endParaRPr b="1"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0.84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0.81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0.86</a:t>
                      </a:r>
                      <a:endParaRPr b="1"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/>
                    </a:solidFill>
                  </a:tcPr>
                </a:tc>
              </a:tr>
              <a:tr h="30882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Local Patterns</a:t>
                      </a:r>
                      <a:endParaRPr b="1"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Style1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0.55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0.51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0.49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0.42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Style2</a:t>
                      </a:r>
                      <a:endParaRPr sz="1500"/>
                    </a:p>
                  </a:txBody>
                  <a:tcPr marT="0" marB="0" marR="0" marL="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>
                          <a:solidFill>
                            <a:schemeClr val="dk1"/>
                          </a:solidFill>
                        </a:rPr>
                        <a:t>0.53</a:t>
                      </a:r>
                      <a:endParaRPr b="1"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0.59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500"/>
                        <a:t>0.43</a:t>
                      </a:r>
                      <a:endParaRPr b="1"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0.49</a:t>
                      </a:r>
                      <a:endParaRPr sz="1500"/>
                    </a:p>
                  </a:txBody>
                  <a:tcPr marT="0" marB="0" marR="0" marL="0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pic>
        <p:nvPicPr>
          <p:cNvPr id="127" name="Google Shape;127;g239625c9571_0_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38350" y="967050"/>
            <a:ext cx="1787600" cy="1345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239625c9571_0_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0750" y="967050"/>
            <a:ext cx="1787600" cy="1338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239625c9571_0_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1948" y="967050"/>
            <a:ext cx="1787600" cy="134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239625c9571_0_5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20775" y="967050"/>
            <a:ext cx="1787600" cy="134504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1" name="Google Shape;131;g239625c9571_0_54"/>
          <p:cNvGraphicFramePr/>
          <p:nvPr/>
        </p:nvGraphicFramePr>
        <p:xfrm>
          <a:off x="153925" y="4083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{4EAA466E-10EB-4B58-A496-4996571E694C}</a:tableStyleId>
              </a:tblPr>
              <a:tblGrid>
                <a:gridCol w="422525"/>
                <a:gridCol w="4021575"/>
                <a:gridCol w="1344100"/>
                <a:gridCol w="1914425"/>
                <a:gridCol w="1905625"/>
                <a:gridCol w="1922100"/>
              </a:tblGrid>
              <a:tr h="28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Q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Human Survey Question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Multi-objective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VGG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VAE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Transformer</a:t>
                      </a:r>
                      <a:endParaRPr b="1" sz="1600"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538700">
                <a:tc>
                  <a:txBody>
                    <a:bodyPr/>
                    <a:lstStyle/>
                    <a:p>
                      <a:pPr indent="-3175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AutoNum type="arabicPeriod"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Which of the resulting images above is able to preserve the original Content image?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100.00</a:t>
                      </a:r>
                      <a:endParaRPr b="1"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0.00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100.00</a:t>
                      </a:r>
                      <a:endParaRPr b="1"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40.00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9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  2. </a:t>
                      </a:r>
                      <a:endParaRPr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/>
                        <a:t>Which result image has a similar color palette and textures compared to the two style images ?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26.67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highlight>
                            <a:srgbClr val="FFFF00"/>
                          </a:highlight>
                        </a:rPr>
                        <a:t>46.67</a:t>
                      </a:r>
                      <a:endParaRPr b="1" sz="1800"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6.67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20.00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8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  3. </a:t>
                      </a:r>
                      <a:endParaRPr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Which resulting image has more lines/edges/patterns from the two style images?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highlight>
                            <a:srgbClr val="F4CCCC"/>
                          </a:highlight>
                        </a:rPr>
                        <a:t>0.00</a:t>
                      </a:r>
                      <a:endParaRPr b="1" sz="1800">
                        <a:highlight>
                          <a:srgbClr val="F4CCCC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46.67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13.33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highlight>
                            <a:srgbClr val="FFFF00"/>
                          </a:highlight>
                        </a:rPr>
                        <a:t>40.00</a:t>
                      </a:r>
                      <a:endParaRPr b="1" sz="1800"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9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  4. </a:t>
                      </a:r>
                      <a:endParaRPr/>
                    </a:p>
                  </a:txBody>
                  <a:tcPr marT="19050" marB="19050" marR="28575" marL="28575" anchor="ctr">
                    <a:lnL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/>
                        <a:t>Which image do you feel is overall able to contain both the styles and visually pleasing?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33.33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0.00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46.67</a:t>
                      </a:r>
                      <a:endParaRPr b="1"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20.00</a:t>
                      </a:r>
                      <a:endParaRPr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372bbf7845_0_85"/>
          <p:cNvSpPr txBox="1"/>
          <p:nvPr>
            <p:ph idx="1" type="body"/>
          </p:nvPr>
        </p:nvSpPr>
        <p:spPr>
          <a:xfrm>
            <a:off x="258750" y="172850"/>
            <a:ext cx="69549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000"/>
              <a:buNone/>
            </a:pPr>
            <a:r>
              <a:rPr b="0" lang="en-US" sz="2800"/>
              <a:t>Results</a:t>
            </a:r>
            <a:endParaRPr b="0" sz="2800"/>
          </a:p>
        </p:txBody>
      </p:sp>
      <p:graphicFrame>
        <p:nvGraphicFramePr>
          <p:cNvPr id="137" name="Google Shape;137;g2372bbf7845_0_85"/>
          <p:cNvGraphicFramePr/>
          <p:nvPr/>
        </p:nvGraphicFramePr>
        <p:xfrm>
          <a:off x="258750" y="6310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{D01E1A73-FEBD-440E-92DC-9ABD0F66EF6B}</a:tableStyleId>
              </a:tblPr>
              <a:tblGrid>
                <a:gridCol w="1281375"/>
                <a:gridCol w="3400525"/>
                <a:gridCol w="3619975"/>
                <a:gridCol w="3442425"/>
              </a:tblGrid>
              <a:tr h="415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Metrics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Content Fidelity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Global Effects</a:t>
                      </a:r>
                      <a:endParaRPr b="1"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/>
                        <a:t>Local Patterns</a:t>
                      </a:r>
                      <a:endParaRPr b="1" sz="1600"/>
                    </a:p>
                  </a:txBody>
                  <a:tcPr marT="91425" marB="91425" marR="91425" marL="91425"/>
                </a:tc>
              </a:tr>
              <a:tr h="4754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Hypothesis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CF</a:t>
                      </a:r>
                      <a:r>
                        <a:rPr baseline="-25000" lang="en-US" sz="1600">
                          <a:solidFill>
                            <a:schemeClr val="dk1"/>
                          </a:solidFill>
                        </a:rPr>
                        <a:t>CST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 ,CF</a:t>
                      </a:r>
                      <a:r>
                        <a:rPr baseline="-25000" lang="en-US" sz="1600">
                          <a:solidFill>
                            <a:schemeClr val="dk1"/>
                          </a:solidFill>
                        </a:rPr>
                        <a:t>MO 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are independent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GE</a:t>
                      </a:r>
                      <a:r>
                        <a:rPr baseline="-25000" lang="en-US" sz="1600">
                          <a:solidFill>
                            <a:schemeClr val="dk1"/>
                          </a:solidFill>
                        </a:rPr>
                        <a:t>CST 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&gt; GE</a:t>
                      </a:r>
                      <a:r>
                        <a:rPr baseline="-25000" lang="en-US" sz="1600">
                          <a:solidFill>
                            <a:schemeClr val="dk1"/>
                          </a:solidFill>
                        </a:rPr>
                        <a:t>MO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L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P</a:t>
                      </a:r>
                      <a:r>
                        <a:rPr baseline="-25000" lang="en-US" sz="1600">
                          <a:solidFill>
                            <a:schemeClr val="dk1"/>
                          </a:solidFill>
                        </a:rPr>
                        <a:t>CST 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&gt; LP</a:t>
                      </a:r>
                      <a:r>
                        <a:rPr baseline="-25000" lang="en-US" sz="1600">
                          <a:solidFill>
                            <a:schemeClr val="dk1"/>
                          </a:solidFill>
                        </a:rPr>
                        <a:t>MO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107995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Result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C</a:t>
                      </a: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oherent to hypothesis, Increases, mutually exclusive, within the bounds, Preserves content fairly 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Slightly varied in both directions, i.e mixed distribution, matching color palette-texture  expectations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Decreases, Style parameters Lines and edges are better preserved, supports our hypothesis</a:t>
                      </a:r>
                      <a:endParaRPr sz="1600"/>
                    </a:p>
                  </a:txBody>
                  <a:tcPr marT="91425" marB="91425" marR="91425" marL="91425"/>
                </a:tc>
              </a:tr>
              <a:tr h="3987100"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MO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VGG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VAE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r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600">
                          <a:solidFill>
                            <a:schemeClr val="dk1"/>
                          </a:solidFill>
                        </a:rPr>
                        <a:t>STTR</a:t>
                      </a:r>
                      <a:endParaRPr b="1"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just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138" name="Google Shape;138;g2372bbf7845_0_85"/>
          <p:cNvGrpSpPr/>
          <p:nvPr/>
        </p:nvGrpSpPr>
        <p:grpSpPr>
          <a:xfrm>
            <a:off x="8560625" y="2677700"/>
            <a:ext cx="3382949" cy="3830475"/>
            <a:chOff x="8910552" y="4769528"/>
            <a:chExt cx="1992197" cy="2098086"/>
          </a:xfrm>
        </p:grpSpPr>
        <p:pic>
          <p:nvPicPr>
            <p:cNvPr id="139" name="Google Shape;139;g2372bbf7845_0_85"/>
            <p:cNvPicPr preferRelativeResize="0"/>
            <p:nvPr/>
          </p:nvPicPr>
          <p:blipFill rotWithShape="1">
            <a:blip r:embed="rId3">
              <a:alphaModFix/>
            </a:blip>
            <a:srcRect b="3679" l="26133" r="24889" t="20135"/>
            <a:stretch/>
          </p:blipFill>
          <p:spPr>
            <a:xfrm>
              <a:off x="8910552" y="4775581"/>
              <a:ext cx="1992197" cy="209203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0" name="Google Shape;140;g2372bbf7845_0_85"/>
            <p:cNvGrpSpPr/>
            <p:nvPr/>
          </p:nvGrpSpPr>
          <p:grpSpPr>
            <a:xfrm>
              <a:off x="10396934" y="5089135"/>
              <a:ext cx="391496" cy="247915"/>
              <a:chOff x="7757306" y="511517"/>
              <a:chExt cx="2457600" cy="1350300"/>
            </a:xfrm>
          </p:grpSpPr>
          <p:cxnSp>
            <p:nvCxnSpPr>
              <p:cNvPr id="141" name="Google Shape;141;g2372bbf7845_0_85"/>
              <p:cNvCxnSpPr/>
              <p:nvPr/>
            </p:nvCxnSpPr>
            <p:spPr>
              <a:xfrm rot="10800000">
                <a:off x="7757306" y="511517"/>
                <a:ext cx="0" cy="1350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" name="Google Shape;142;g2372bbf7845_0_85"/>
              <p:cNvCxnSpPr/>
              <p:nvPr/>
            </p:nvCxnSpPr>
            <p:spPr>
              <a:xfrm>
                <a:off x="7757306" y="516578"/>
                <a:ext cx="2457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43" name="Google Shape;143;g2372bbf7845_0_85"/>
            <p:cNvGrpSpPr/>
            <p:nvPr/>
          </p:nvGrpSpPr>
          <p:grpSpPr>
            <a:xfrm rot="10800000">
              <a:off x="8994591" y="6074044"/>
              <a:ext cx="539527" cy="638381"/>
              <a:chOff x="4935099" y="1353819"/>
              <a:chExt cx="2446832" cy="2514300"/>
            </a:xfrm>
          </p:grpSpPr>
          <p:cxnSp>
            <p:nvCxnSpPr>
              <p:cNvPr id="144" name="Google Shape;144;g2372bbf7845_0_85"/>
              <p:cNvCxnSpPr/>
              <p:nvPr/>
            </p:nvCxnSpPr>
            <p:spPr>
              <a:xfrm rot="10800000">
                <a:off x="4935099" y="1353819"/>
                <a:ext cx="0" cy="2514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5" name="Google Shape;145;g2372bbf7845_0_85"/>
              <p:cNvCxnSpPr/>
              <p:nvPr/>
            </p:nvCxnSpPr>
            <p:spPr>
              <a:xfrm>
                <a:off x="4935131" y="1366238"/>
                <a:ext cx="2446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46" name="Google Shape;146;g2372bbf7845_0_85"/>
            <p:cNvSpPr txBox="1"/>
            <p:nvPr/>
          </p:nvSpPr>
          <p:spPr>
            <a:xfrm>
              <a:off x="10298220" y="4769528"/>
              <a:ext cx="604500" cy="33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User </a:t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evaluation</a:t>
              </a:r>
              <a:endParaRPr/>
            </a:p>
          </p:txBody>
        </p:sp>
        <p:sp>
          <p:nvSpPr>
            <p:cNvPr id="147" name="Google Shape;147;g2372bbf7845_0_85"/>
            <p:cNvSpPr txBox="1"/>
            <p:nvPr/>
          </p:nvSpPr>
          <p:spPr>
            <a:xfrm>
              <a:off x="8962108" y="6466932"/>
              <a:ext cx="604500" cy="23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/>
                <a:t>Metrics</a:t>
              </a:r>
              <a:endParaRPr sz="1600"/>
            </a:p>
          </p:txBody>
        </p:sp>
      </p:grpSp>
      <p:grpSp>
        <p:nvGrpSpPr>
          <p:cNvPr id="148" name="Google Shape;148;g2372bbf7845_0_85"/>
          <p:cNvGrpSpPr/>
          <p:nvPr/>
        </p:nvGrpSpPr>
        <p:grpSpPr>
          <a:xfrm>
            <a:off x="462800" y="3362400"/>
            <a:ext cx="282900" cy="1620650"/>
            <a:chOff x="386600" y="3743400"/>
            <a:chExt cx="282900" cy="1620650"/>
          </a:xfrm>
        </p:grpSpPr>
        <p:sp>
          <p:nvSpPr>
            <p:cNvPr id="149" name="Google Shape;149;g2372bbf7845_0_85"/>
            <p:cNvSpPr/>
            <p:nvPr/>
          </p:nvSpPr>
          <p:spPr>
            <a:xfrm>
              <a:off x="386600" y="3743400"/>
              <a:ext cx="282900" cy="212100"/>
            </a:xfrm>
            <a:prstGeom prst="rect">
              <a:avLst/>
            </a:prstGeom>
            <a:solidFill>
              <a:srgbClr val="4472C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g2372bbf7845_0_85"/>
            <p:cNvSpPr/>
            <p:nvPr/>
          </p:nvSpPr>
          <p:spPr>
            <a:xfrm>
              <a:off x="386600" y="4237550"/>
              <a:ext cx="282900" cy="212100"/>
            </a:xfrm>
            <a:prstGeom prst="rect">
              <a:avLst/>
            </a:prstGeom>
            <a:solidFill>
              <a:srgbClr val="E02F1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g2372bbf7845_0_85"/>
            <p:cNvSpPr/>
            <p:nvPr/>
          </p:nvSpPr>
          <p:spPr>
            <a:xfrm>
              <a:off x="386600" y="4694750"/>
              <a:ext cx="282900" cy="212100"/>
            </a:xfrm>
            <a:prstGeom prst="rect">
              <a:avLst/>
            </a:prstGeom>
            <a:solidFill>
              <a:srgbClr val="FFC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g2372bbf7845_0_85"/>
            <p:cNvSpPr/>
            <p:nvPr/>
          </p:nvSpPr>
          <p:spPr>
            <a:xfrm>
              <a:off x="386600" y="5151950"/>
              <a:ext cx="282900" cy="212100"/>
            </a:xfrm>
            <a:prstGeom prst="rect">
              <a:avLst/>
            </a:prstGeom>
            <a:solidFill>
              <a:srgbClr val="70AD47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" name="Google Shape;153;g2372bbf7845_0_85"/>
          <p:cNvGrpSpPr/>
          <p:nvPr/>
        </p:nvGrpSpPr>
        <p:grpSpPr>
          <a:xfrm>
            <a:off x="4917796" y="2601666"/>
            <a:ext cx="3585683" cy="3799444"/>
            <a:chOff x="4994023" y="2906300"/>
            <a:chExt cx="3368104" cy="3556866"/>
          </a:xfrm>
        </p:grpSpPr>
        <p:pic>
          <p:nvPicPr>
            <p:cNvPr id="154" name="Google Shape;154;g2372bbf7845_0_85"/>
            <p:cNvPicPr preferRelativeResize="0"/>
            <p:nvPr/>
          </p:nvPicPr>
          <p:blipFill rotWithShape="1">
            <a:blip r:embed="rId4">
              <a:alphaModFix/>
            </a:blip>
            <a:srcRect b="6396" l="24851" r="25967" t="24599"/>
            <a:stretch/>
          </p:blipFill>
          <p:spPr>
            <a:xfrm>
              <a:off x="5060975" y="3194704"/>
              <a:ext cx="3207942" cy="32582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5" name="Google Shape;155;g2372bbf7845_0_85"/>
            <p:cNvGrpSpPr/>
            <p:nvPr/>
          </p:nvGrpSpPr>
          <p:grpSpPr>
            <a:xfrm>
              <a:off x="4994023" y="5440354"/>
              <a:ext cx="1044079" cy="1022813"/>
              <a:chOff x="8919266" y="5948831"/>
              <a:chExt cx="614851" cy="560230"/>
            </a:xfrm>
          </p:grpSpPr>
          <p:grpSp>
            <p:nvGrpSpPr>
              <p:cNvPr id="156" name="Google Shape;156;g2372bbf7845_0_85"/>
              <p:cNvGrpSpPr/>
              <p:nvPr/>
            </p:nvGrpSpPr>
            <p:grpSpPr>
              <a:xfrm rot="10800000">
                <a:off x="8994591" y="5948831"/>
                <a:ext cx="539527" cy="560230"/>
                <a:chOff x="4935099" y="2154775"/>
                <a:chExt cx="2446832" cy="2206500"/>
              </a:xfrm>
            </p:grpSpPr>
            <p:cxnSp>
              <p:nvCxnSpPr>
                <p:cNvPr id="157" name="Google Shape;157;g2372bbf7845_0_85"/>
                <p:cNvCxnSpPr/>
                <p:nvPr/>
              </p:nvCxnSpPr>
              <p:spPr>
                <a:xfrm rot="10800000">
                  <a:off x="4935099" y="2154775"/>
                  <a:ext cx="0" cy="2206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8" name="Google Shape;158;g2372bbf7845_0_85"/>
                <p:cNvCxnSpPr/>
                <p:nvPr/>
              </p:nvCxnSpPr>
              <p:spPr>
                <a:xfrm>
                  <a:off x="4935131" y="2188164"/>
                  <a:ext cx="24468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59" name="Google Shape;159;g2372bbf7845_0_85"/>
              <p:cNvSpPr txBox="1"/>
              <p:nvPr/>
            </p:nvSpPr>
            <p:spPr>
              <a:xfrm>
                <a:off x="8919266" y="6279565"/>
                <a:ext cx="604500" cy="2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/>
                  <a:t>Metrics</a:t>
                </a:r>
                <a:endParaRPr sz="1600"/>
              </a:p>
            </p:txBody>
          </p:sp>
        </p:grpSp>
        <p:grpSp>
          <p:nvGrpSpPr>
            <p:cNvPr id="160" name="Google Shape;160;g2372bbf7845_0_85"/>
            <p:cNvGrpSpPr/>
            <p:nvPr/>
          </p:nvGrpSpPr>
          <p:grpSpPr>
            <a:xfrm>
              <a:off x="7335625" y="2906300"/>
              <a:ext cx="1026501" cy="1036125"/>
              <a:chOff x="7335625" y="2982500"/>
              <a:chExt cx="1026501" cy="1036125"/>
            </a:xfrm>
          </p:grpSpPr>
          <p:grpSp>
            <p:nvGrpSpPr>
              <p:cNvPr id="161" name="Google Shape;161;g2372bbf7845_0_85"/>
              <p:cNvGrpSpPr/>
              <p:nvPr/>
            </p:nvGrpSpPr>
            <p:grpSpPr>
              <a:xfrm>
                <a:off x="7335625" y="2982500"/>
                <a:ext cx="1026501" cy="1036125"/>
                <a:chOff x="10298220" y="4769528"/>
                <a:chExt cx="604500" cy="567522"/>
              </a:xfrm>
            </p:grpSpPr>
            <p:cxnSp>
              <p:nvCxnSpPr>
                <p:cNvPr id="162" name="Google Shape;162;g2372bbf7845_0_85"/>
                <p:cNvCxnSpPr/>
                <p:nvPr/>
              </p:nvCxnSpPr>
              <p:spPr>
                <a:xfrm rot="10800000">
                  <a:off x="10396934" y="5089250"/>
                  <a:ext cx="0" cy="2478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163" name="Google Shape;163;g2372bbf7845_0_85"/>
                <p:cNvSpPr txBox="1"/>
                <p:nvPr/>
              </p:nvSpPr>
              <p:spPr>
                <a:xfrm>
                  <a:off x="10298220" y="4769528"/>
                  <a:ext cx="604500" cy="315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/>
                    <a:t>User </a:t>
                  </a:r>
                  <a:endParaRPr/>
                </a:p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/>
                    <a:t>evaluation</a:t>
                  </a:r>
                  <a:endParaRPr/>
                </a:p>
              </p:txBody>
            </p:sp>
          </p:grpSp>
          <p:cxnSp>
            <p:nvCxnSpPr>
              <p:cNvPr id="164" name="Google Shape;164;g2372bbf7845_0_85"/>
              <p:cNvCxnSpPr/>
              <p:nvPr/>
            </p:nvCxnSpPr>
            <p:spPr>
              <a:xfrm>
                <a:off x="7503250" y="3567703"/>
                <a:ext cx="664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pic>
        <p:nvPicPr>
          <p:cNvPr id="165" name="Google Shape;165;g2372bbf7845_0_85"/>
          <p:cNvPicPr preferRelativeResize="0"/>
          <p:nvPr/>
        </p:nvPicPr>
        <p:blipFill rotWithShape="1">
          <a:blip r:embed="rId5">
            <a:alphaModFix/>
          </a:blip>
          <a:srcRect b="13316" l="15220" r="17844" t="22037"/>
          <a:stretch/>
        </p:blipFill>
        <p:spPr>
          <a:xfrm>
            <a:off x="1611875" y="2677700"/>
            <a:ext cx="3244499" cy="307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2372bbf7845_0_85"/>
          <p:cNvSpPr txBox="1"/>
          <p:nvPr/>
        </p:nvSpPr>
        <p:spPr>
          <a:xfrm>
            <a:off x="1611875" y="5754550"/>
            <a:ext cx="3585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300"/>
              <a:t>MO		VGG	</a:t>
            </a:r>
            <a:r>
              <a:rPr b="1" lang="en-US" sz="1300"/>
              <a:t>	</a:t>
            </a:r>
            <a:r>
              <a:rPr b="1" lang="en-US" sz="1300"/>
              <a:t>VAE		STTR</a:t>
            </a:r>
            <a:endParaRPr b="1" sz="1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SC Powerpoint Template - Whit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USC Powerpoint Template - Red ">
  <a:themeElements>
    <a:clrScheme name="Custom 51">
      <a:dk1>
        <a:srgbClr val="990000"/>
      </a:dk1>
      <a:lt1>
        <a:srgbClr val="FFFFFF"/>
      </a:lt1>
      <a:dk2>
        <a:srgbClr val="445469"/>
      </a:dk2>
      <a:lt2>
        <a:srgbClr val="E7E6E6"/>
      </a:lt2>
      <a:accent1>
        <a:srgbClr val="991B1E"/>
      </a:accent1>
      <a:accent2>
        <a:srgbClr val="FFCC00"/>
      </a:accent2>
      <a:accent3>
        <a:srgbClr val="939598"/>
      </a:accent3>
      <a:accent4>
        <a:srgbClr val="CCCCCC"/>
      </a:accent4>
      <a:accent5>
        <a:srgbClr val="FFFFFF"/>
      </a:accent5>
      <a:accent6>
        <a:srgbClr val="000000"/>
      </a:accent6>
      <a:hlink>
        <a:srgbClr val="0563C1"/>
      </a:hlink>
      <a:folHlink>
        <a:srgbClr val="954F7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2018-10-15T18:11:54Z</dcterms:created>
  <dc:creator>Diana Molleda</dc:creator>
</cp:coreProperties>
</file>